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  <p:sldMasterId id="2147483660" r:id="rId2"/>
    <p:sldMasterId id="2147483680" r:id="rId3"/>
  </p:sldMasterIdLst>
  <p:notesMasterIdLst>
    <p:notesMasterId r:id="rId22"/>
  </p:notesMasterIdLst>
  <p:sldIdLst>
    <p:sldId id="271" r:id="rId4"/>
    <p:sldId id="272" r:id="rId5"/>
    <p:sldId id="290" r:id="rId6"/>
    <p:sldId id="277" r:id="rId7"/>
    <p:sldId id="274" r:id="rId8"/>
    <p:sldId id="275" r:id="rId9"/>
    <p:sldId id="278" r:id="rId10"/>
    <p:sldId id="280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88" r:id="rId21"/>
  </p:sldIdLst>
  <p:sldSz cx="12192000" cy="6858000"/>
  <p:notesSz cx="6858000" cy="9144000"/>
  <p:embeddedFontLst>
    <p:embeddedFont>
      <p:font typeface="NANUMGOTHIC EXTRABOLD" panose="020B0600000101010101" charset="-127"/>
      <p:bold r:id="rId23"/>
    </p:embeddedFont>
    <p:embeddedFont>
      <p:font typeface="NanumGothic" pitchFamily="2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Light" panose="020B030603050402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3013E1-7E61-4C32-85DA-F39EB0B044DB}">
          <p14:sldIdLst>
            <p14:sldId id="271"/>
            <p14:sldId id="272"/>
            <p14:sldId id="290"/>
            <p14:sldId id="277"/>
            <p14:sldId id="274"/>
          </p14:sldIdLst>
        </p14:section>
        <p14:section name="Stl.Fusion 소개" id="{36B3A89E-35A6-4BA4-B0D9-3E699FD57676}">
          <p14:sldIdLst>
            <p14:sldId id="275"/>
            <p14:sldId id="278"/>
            <p14:sldId id="280"/>
            <p14:sldId id="279"/>
            <p14:sldId id="281"/>
            <p14:sldId id="282"/>
          </p14:sldIdLst>
        </p14:section>
        <p14:section name="패키지" id="{CF408289-C596-486A-A1E3-241985A9E9E2}">
          <p14:sldIdLst>
            <p14:sldId id="283"/>
          </p14:sldIdLst>
        </p14:section>
        <p14:section name="예제 컴파일 및 실행" id="{ADDF513F-9FC1-4409-8A97-7CF36AFD8096}">
          <p14:sldIdLst>
            <p14:sldId id="284"/>
            <p14:sldId id="285"/>
            <p14:sldId id="286"/>
            <p14:sldId id="287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30" autoAdjust="0"/>
    <p:restoredTop sz="93673" autoAdjust="0"/>
  </p:normalViewPr>
  <p:slideViewPr>
    <p:cSldViewPr snapToGrid="0">
      <p:cViewPr varScale="1">
        <p:scale>
          <a:sx n="72" d="100"/>
          <a:sy n="72" d="100"/>
        </p:scale>
        <p:origin x="81" y="48"/>
      </p:cViewPr>
      <p:guideLst/>
    </p:cSldViewPr>
  </p:slideViewPr>
  <p:outlineViewPr>
    <p:cViewPr>
      <p:scale>
        <a:sx n="33" d="100"/>
        <a:sy n="33" d="100"/>
      </p:scale>
      <p:origin x="0" y="-7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24"/>
    </p:cViewPr>
  </p:sorterViewPr>
  <p:notesViewPr>
    <p:cSldViewPr snapToGrid="0">
      <p:cViewPr varScale="1">
        <p:scale>
          <a:sx n="48" d="100"/>
          <a:sy n="48" d="100"/>
        </p:scale>
        <p:origin x="2754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5CA2-D7AC-44F7-A9C8-21ACEA0F5208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13D27-C727-407F-9C87-BBC33BC4C1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13D27-C727-407F-9C87-BBC33BC4C1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vicetitan/Stl.Fusion.Samples.git" TargetMode="External"/><Relationship Id="rId2" Type="http://schemas.openxmlformats.org/officeDocument/2006/relationships/hyperlink" Target="https://github.com/servicetitan/Stl.Fusion.Samples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boardgames.alexyakunin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 err="1"/>
              <a:t>Stl.Fusion</a:t>
            </a:r>
            <a:r>
              <a:rPr lang="en-US" altLang="en-US" dirty="0"/>
              <a:t> </a:t>
            </a:r>
            <a:r>
              <a:rPr lang="ko-KR" altLang="en-US" dirty="0"/>
              <a:t>소개 </a:t>
            </a:r>
            <a:r>
              <a:rPr lang="en-US" altLang="ko-KR" dirty="0"/>
              <a:t>– </a:t>
            </a:r>
            <a:r>
              <a:rPr lang="ko-KR" altLang="en-US" dirty="0"/>
              <a:t>실시간 앱 서비스 만들기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Replica Service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서비스 복제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웹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에 맞는 인터페이스 준비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클라이언트 생성시 </a:t>
            </a:r>
            <a:r>
              <a:rPr lang="en-US" altLang="ko-KR" dirty="0">
                <a:solidFill>
                  <a:schemeClr val="bg1"/>
                </a:solidFill>
              </a:rPr>
              <a:t>Replica Service </a:t>
            </a:r>
            <a:r>
              <a:rPr lang="ko-KR" altLang="en-US" dirty="0">
                <a:solidFill>
                  <a:schemeClr val="bg1"/>
                </a:solidFill>
              </a:rPr>
              <a:t>등록으로 원격 프록시 자동 생성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</a:rPr>
              <a:t>※ </a:t>
            </a:r>
            <a:r>
              <a:rPr lang="ko-KR" altLang="en-US" dirty="0">
                <a:solidFill>
                  <a:schemeClr val="bg1"/>
                </a:solidFill>
              </a:rPr>
              <a:t>클라이언트 로컬 캐시 동작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B6C771-2C99-14F1-008D-DA936B72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03" y="2233445"/>
            <a:ext cx="7268589" cy="2391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0198F9-962E-9A13-9778-8B44A638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03" y="5294777"/>
            <a:ext cx="637311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1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무효화 구독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2908-AE39-D8FA-FD1E-FC126AA7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21" y="1849701"/>
            <a:ext cx="9231013" cy="33151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EB433E-BCF7-484D-7650-1DF7C4F0420D}"/>
              </a:ext>
            </a:extLst>
          </p:cNvPr>
          <p:cNvSpPr/>
          <p:nvPr/>
        </p:nvSpPr>
        <p:spPr>
          <a:xfrm>
            <a:off x="3322556" y="2337757"/>
            <a:ext cx="1706643" cy="1897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BFA410-9393-746D-1014-71B142737D73}"/>
              </a:ext>
            </a:extLst>
          </p:cNvPr>
          <p:cNvSpPr/>
          <p:nvPr/>
        </p:nvSpPr>
        <p:spPr>
          <a:xfrm>
            <a:off x="2235627" y="3025513"/>
            <a:ext cx="3860373" cy="1897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642AB1-FE91-9959-83E6-3E7F2D36796F}"/>
              </a:ext>
            </a:extLst>
          </p:cNvPr>
          <p:cNvSpPr/>
          <p:nvPr/>
        </p:nvSpPr>
        <p:spPr>
          <a:xfrm>
            <a:off x="1512794" y="3999562"/>
            <a:ext cx="5500481" cy="11732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87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Stl.Fusion.Server</a:t>
            </a:r>
            <a:r>
              <a:rPr lang="en-US" altLang="ko-KR" dirty="0">
                <a:solidFill>
                  <a:schemeClr val="bg1"/>
                </a:solidFill>
              </a:rPr>
              <a:t> : Compute</a:t>
            </a:r>
            <a:r>
              <a:rPr lang="ko-KR" altLang="en-US" dirty="0">
                <a:solidFill>
                  <a:schemeClr val="bg1"/>
                </a:solidFill>
              </a:rPr>
              <a:t> 서비스 제공 서버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Stl.Fusion.Client</a:t>
            </a:r>
            <a:r>
              <a:rPr lang="en-US" altLang="ko-KR" dirty="0">
                <a:solidFill>
                  <a:schemeClr val="bg1"/>
                </a:solidFill>
              </a:rPr>
              <a:t> : Compute </a:t>
            </a:r>
            <a:r>
              <a:rPr lang="ko-KR" altLang="en-US" dirty="0">
                <a:solidFill>
                  <a:schemeClr val="bg1"/>
                </a:solidFill>
              </a:rPr>
              <a:t>서비스를 이용하는 애플리케이션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Stl.Fusion.Blazor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애플리케이션이 </a:t>
            </a:r>
            <a:r>
              <a:rPr lang="en-US" altLang="ko-KR" dirty="0" err="1">
                <a:solidFill>
                  <a:schemeClr val="bg1"/>
                </a:solidFill>
              </a:rPr>
              <a:t>Blazor</a:t>
            </a:r>
            <a:r>
              <a:rPr lang="en-US" altLang="ko-KR" dirty="0">
                <a:solidFill>
                  <a:schemeClr val="bg1"/>
                </a:solidFill>
              </a:rPr>
              <a:t> Server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en-US" altLang="ko-KR" dirty="0" err="1">
                <a:solidFill>
                  <a:schemeClr val="bg1"/>
                </a:solidFill>
              </a:rPr>
              <a:t>WebAssembly</a:t>
            </a:r>
            <a:r>
              <a:rPr lang="ko-KR" altLang="en-US" dirty="0">
                <a:solidFill>
                  <a:schemeClr val="bg1"/>
                </a:solidFill>
              </a:rPr>
              <a:t>일 경우 필요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72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컴파일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hlinkClick r:id="rId2"/>
              </a:rPr>
              <a:t>https://github.com/servicetitan/Stl.Fusion.Samples</a:t>
            </a:r>
            <a:r>
              <a:rPr lang="en-US" altLang="ko-KR" dirty="0">
                <a:solidFill>
                  <a:schemeClr val="bg1"/>
                </a:solidFill>
              </a:rPr>
              <a:t> (</a:t>
            </a:r>
            <a:r>
              <a:rPr lang="ko-KR" altLang="en-US" dirty="0">
                <a:solidFill>
                  <a:schemeClr val="bg1"/>
                </a:solidFill>
              </a:rPr>
              <a:t>구글 </a:t>
            </a:r>
            <a:r>
              <a:rPr lang="en-US" altLang="ko-KR" dirty="0" err="1">
                <a:solidFill>
                  <a:schemeClr val="bg1"/>
                </a:solidFill>
              </a:rPr>
              <a:t>Stl.Fusion.Samples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검색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Git </a:t>
            </a:r>
            <a:r>
              <a:rPr lang="ko-KR" altLang="en-US" dirty="0">
                <a:solidFill>
                  <a:schemeClr val="bg1"/>
                </a:solidFill>
              </a:rPr>
              <a:t>또는 </a:t>
            </a:r>
            <a:r>
              <a:rPr lang="en-US" altLang="ko-KR" dirty="0">
                <a:solidFill>
                  <a:schemeClr val="bg1"/>
                </a:solidFill>
              </a:rPr>
              <a:t>GitHub Desktop</a:t>
            </a:r>
            <a:r>
              <a:rPr lang="ko-KR" altLang="en-US" dirty="0">
                <a:solidFill>
                  <a:schemeClr val="bg1"/>
                </a:solidFill>
              </a:rPr>
              <a:t>으로 클론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git clone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https://github.com/servicetitan/Stl.Fusion.Samples.git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Stl.Fusion.Samples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en-US" altLang="ko-KR" dirty="0" err="1">
                <a:solidFill>
                  <a:schemeClr val="bg1"/>
                </a:solidFill>
              </a:rPr>
              <a:t>src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en-US" altLang="ko-KR" dirty="0" err="1">
                <a:solidFill>
                  <a:schemeClr val="bg1"/>
                </a:solidFill>
              </a:rPr>
              <a:t>HelloBlazorHybrid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이동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HelloBlazorHybrid.sln </a:t>
            </a:r>
            <a:r>
              <a:rPr lang="ko-KR" altLang="en-US" dirty="0">
                <a:solidFill>
                  <a:schemeClr val="bg1"/>
                </a:solidFill>
              </a:rPr>
              <a:t>실행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※ Startup.cs:</a:t>
            </a:r>
            <a:r>
              <a:rPr lang="en-US" altLang="ko-KR" dirty="0">
                <a:solidFill>
                  <a:schemeClr val="accent6"/>
                </a:solidFill>
              </a:rPr>
              <a:t>98</a:t>
            </a:r>
            <a:r>
              <a:rPr lang="en-US" altLang="ko-KR" dirty="0">
                <a:solidFill>
                  <a:schemeClr val="bg1"/>
                </a:solidFill>
              </a:rPr>
              <a:t>, net6.0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net7.0</a:t>
            </a:r>
            <a:r>
              <a:rPr lang="ko-KR" altLang="en-US" dirty="0">
                <a:solidFill>
                  <a:schemeClr val="bg1"/>
                </a:solidFill>
              </a:rPr>
              <a:t>으로 변경 후 컴파일 및 실행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코드 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796752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서비스 등록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 Compute Service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구현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  Web API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구현</a:t>
            </a:r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서비스 등록 </a:t>
            </a:r>
            <a:r>
              <a:rPr lang="en-US" altLang="ko-KR" dirty="0">
                <a:solidFill>
                  <a:schemeClr val="bg1"/>
                </a:solidFill>
              </a:rPr>
              <a:t>: Server/</a:t>
            </a:r>
            <a:r>
              <a:rPr lang="en-US" altLang="ko-KR" dirty="0" err="1">
                <a:solidFill>
                  <a:schemeClr val="bg1"/>
                </a:solidFill>
              </a:rPr>
              <a:t>Startup.cs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ConfigureServices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Compute Service : Services/</a:t>
            </a:r>
            <a:r>
              <a:rPr lang="en-US" altLang="ko-KR" dirty="0" err="1">
                <a:solidFill>
                  <a:schemeClr val="bg1"/>
                </a:solidFill>
              </a:rPr>
              <a:t>CounterService.cs</a:t>
            </a:r>
            <a:r>
              <a:rPr lang="en-US" altLang="ko-KR" dirty="0">
                <a:solidFill>
                  <a:schemeClr val="bg1"/>
                </a:solidFill>
              </a:rPr>
              <a:t>       -    Web API :  Server/Controllers/</a:t>
            </a:r>
            <a:r>
              <a:rPr lang="en-US" altLang="ko-KR" dirty="0" err="1">
                <a:solidFill>
                  <a:schemeClr val="bg1"/>
                </a:solidFill>
              </a:rPr>
              <a:t>CounterController.cs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6F746-C24A-070F-B020-84C09B0D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98" y="2425112"/>
            <a:ext cx="5030813" cy="1496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58082B-6EEB-555A-7531-02DE06B1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25" y="4344506"/>
            <a:ext cx="4250030" cy="23017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1287D8-58D4-DB47-5F38-E73954162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46" y="4391143"/>
            <a:ext cx="3915374" cy="20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98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코드 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796752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웹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API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인터페이스 생성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클라이언트 생성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(Replica Service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등록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) 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사용</a:t>
            </a:r>
            <a:endParaRPr lang="en-US" altLang="ko-K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웹</a:t>
            </a:r>
            <a:r>
              <a:rPr lang="en-US" altLang="ko-KR" dirty="0">
                <a:solidFill>
                  <a:schemeClr val="bg1"/>
                </a:solidFill>
              </a:rPr>
              <a:t>API </a:t>
            </a:r>
            <a:r>
              <a:rPr lang="ko-KR" altLang="en-US" dirty="0">
                <a:solidFill>
                  <a:schemeClr val="bg1"/>
                </a:solidFill>
              </a:rPr>
              <a:t>인터페이스 생성 </a:t>
            </a:r>
            <a:r>
              <a:rPr lang="en-US" altLang="ko-KR" dirty="0">
                <a:solidFill>
                  <a:schemeClr val="bg1"/>
                </a:solidFill>
              </a:rPr>
              <a:t>: Abstractions/</a:t>
            </a:r>
            <a:r>
              <a:rPr lang="en-US" altLang="ko-KR" dirty="0" err="1">
                <a:solidFill>
                  <a:schemeClr val="bg1"/>
                </a:solidFill>
              </a:rPr>
              <a:t>Clients.cs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클라이언트 생성</a:t>
            </a:r>
            <a:r>
              <a:rPr lang="en-US" altLang="ko-KR" dirty="0">
                <a:solidFill>
                  <a:schemeClr val="bg1"/>
                </a:solidFill>
              </a:rPr>
              <a:t>(Replica Service </a:t>
            </a:r>
            <a:r>
              <a:rPr lang="ko-KR" altLang="en-US" dirty="0">
                <a:solidFill>
                  <a:schemeClr val="bg1"/>
                </a:solidFill>
              </a:rPr>
              <a:t>등록</a:t>
            </a:r>
            <a:r>
              <a:rPr lang="en-US" altLang="ko-KR" dirty="0">
                <a:solidFill>
                  <a:schemeClr val="bg1"/>
                </a:solidFill>
              </a:rPr>
              <a:t>) : UI/</a:t>
            </a:r>
            <a:r>
              <a:rPr lang="en-US" altLang="ko-KR" dirty="0" err="1">
                <a:solidFill>
                  <a:schemeClr val="bg1"/>
                </a:solidFill>
              </a:rPr>
              <a:t>Program.cs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ConfigureServices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 	                 	             -    </a:t>
            </a:r>
            <a:r>
              <a:rPr lang="ko-KR" altLang="en-US" dirty="0">
                <a:solidFill>
                  <a:schemeClr val="bg1"/>
                </a:solidFill>
              </a:rPr>
              <a:t>사용 </a:t>
            </a:r>
            <a:r>
              <a:rPr lang="en-US" altLang="ko-KR" dirty="0">
                <a:solidFill>
                  <a:schemeClr val="bg1"/>
                </a:solidFill>
              </a:rPr>
              <a:t>: UI/Pages/</a:t>
            </a:r>
            <a:r>
              <a:rPr lang="en-US" altLang="ko-KR" dirty="0" err="1">
                <a:solidFill>
                  <a:schemeClr val="bg1"/>
                </a:solidFill>
              </a:rPr>
              <a:t>Counter.razor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AE1263-5D8C-193E-A9E9-2DAB275E2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52" y="1927797"/>
            <a:ext cx="4932234" cy="1966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709AA5-D73B-4871-4E99-D27BBC78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14" y="4346578"/>
            <a:ext cx="4157048" cy="22225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4E5AE-A48C-95A6-4482-34BD0E1A9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39" y="4921116"/>
            <a:ext cx="4668548" cy="14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2F5D9ED-AF76-F5E0-6AE5-E816A8A8519F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Counter, Fetch Data, Simple Chat </a:t>
            </a:r>
            <a:r>
              <a:rPr lang="ko-KR" altLang="en-US" dirty="0" err="1">
                <a:solidFill>
                  <a:schemeClr val="bg1"/>
                </a:solidFill>
              </a:rPr>
              <a:t>동작성</a:t>
            </a:r>
            <a:r>
              <a:rPr lang="ko-KR" altLang="en-US" dirty="0">
                <a:solidFill>
                  <a:schemeClr val="bg1"/>
                </a:solidFill>
              </a:rPr>
              <a:t> 확인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2C1037E-4AD8-952A-9F64-7D93E67E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DC2BCB-E014-90AA-AB29-B6D3C666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62" y="2267525"/>
            <a:ext cx="4853983" cy="4289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1E1EFD-AA6B-9A79-BE2F-E7751005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96" y="2267525"/>
            <a:ext cx="4853983" cy="42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3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2F5D9ED-AF76-F5E0-6AE5-E816A8A8519F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Swagger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2C1037E-4AD8-952A-9F64-7D93E67E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810D-B6B3-7993-C721-E5128C99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19" y="1032636"/>
            <a:ext cx="6801376" cy="51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2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2F5D9ED-AF76-F5E0-6AE5-E816A8A8519F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보드 게임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hlinkClick r:id="rId2"/>
              </a:rPr>
              <a:t>https://boardgames.alexyakunin.com/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2C1037E-4AD8-952A-9F64-7D93E67E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4C747-A06D-0664-F3DD-713D622A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17" y="2419401"/>
            <a:ext cx="4033838" cy="3921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B1A90-C6E4-3650-3879-389E26F4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50" y="2414347"/>
            <a:ext cx="3699389" cy="392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진행자 소개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정세일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dimohy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닷넷데브</a:t>
            </a:r>
            <a:r>
              <a:rPr lang="ko-KR" altLang="en-US" dirty="0">
                <a:solidFill>
                  <a:schemeClr val="bg1"/>
                </a:solidFill>
              </a:rPr>
              <a:t> 운영진 </a:t>
            </a:r>
            <a:r>
              <a:rPr lang="en-US" altLang="ko-KR" dirty="0">
                <a:solidFill>
                  <a:schemeClr val="bg1"/>
                </a:solidFill>
              </a:rPr>
              <a:t>(Staff)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2022 Microsoft MVP (Developer Technologies)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신구대</a:t>
            </a:r>
            <a:r>
              <a:rPr lang="ko-KR" altLang="en-US" dirty="0">
                <a:solidFill>
                  <a:schemeClr val="bg1"/>
                </a:solidFill>
              </a:rPr>
              <a:t> 겸임 교수 </a:t>
            </a:r>
            <a:r>
              <a:rPr lang="en-US" altLang="ko-KR" dirty="0">
                <a:solidFill>
                  <a:schemeClr val="bg1"/>
                </a:solidFill>
              </a:rPr>
              <a:t>(IT</a:t>
            </a:r>
            <a:r>
              <a:rPr lang="ko-KR" altLang="en-US" dirty="0">
                <a:solidFill>
                  <a:schemeClr val="bg1"/>
                </a:solidFill>
              </a:rPr>
              <a:t>소프트웨어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3E4E3-3617-2939-5590-484F33D3C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02" y="1423012"/>
            <a:ext cx="275310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 사항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.NET 7				https://dotnet.microsoft.com/en-us/download/dotnet/7.0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Visual Studio 2022		https://visualstudio.microsoft.com/ko/vs/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Git				https://git-scm.com/downloads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5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ko-KR" altLang="en-US" dirty="0">
                <a:solidFill>
                  <a:schemeClr val="bg1"/>
                </a:solidFill>
              </a:rPr>
              <a:t> 체험을 통해 좀 더 쉽게 실시간 앱을 만들 수 있도록 함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6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순서 </a:t>
            </a:r>
            <a:r>
              <a:rPr lang="en-US" altLang="ko-KR" dirty="0"/>
              <a:t>(60)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소개 </a:t>
            </a:r>
            <a:r>
              <a:rPr lang="en-US" altLang="ko-KR" dirty="0">
                <a:solidFill>
                  <a:schemeClr val="bg1"/>
                </a:solidFill>
              </a:rPr>
              <a:t>(20)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패키지 </a:t>
            </a:r>
            <a:r>
              <a:rPr lang="en-US" altLang="ko-KR" dirty="0">
                <a:solidFill>
                  <a:schemeClr val="bg1"/>
                </a:solidFill>
              </a:rPr>
              <a:t>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예제 컴파일 및 실행 </a:t>
            </a:r>
            <a:r>
              <a:rPr lang="en-US" altLang="ko-KR" dirty="0">
                <a:solidFill>
                  <a:schemeClr val="bg1"/>
                </a:solidFill>
              </a:rPr>
              <a:t>(30)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질</a:t>
            </a:r>
            <a:r>
              <a:rPr lang="en-US" altLang="ko-KR" dirty="0">
                <a:solidFill>
                  <a:schemeClr val="bg1"/>
                </a:solidFill>
              </a:rPr>
              <a:t>&amp;</a:t>
            </a:r>
            <a:r>
              <a:rPr lang="ko-KR" altLang="en-US" dirty="0">
                <a:solidFill>
                  <a:schemeClr val="bg1"/>
                </a:solidFill>
              </a:rPr>
              <a:t>답 및 마무리 </a:t>
            </a:r>
            <a:r>
              <a:rPr lang="en-US" altLang="ko-KR" dirty="0">
                <a:solidFill>
                  <a:schemeClr val="bg1"/>
                </a:solidFill>
              </a:rPr>
              <a:t>(8)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50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Stl.Fusion</a:t>
            </a:r>
            <a:r>
              <a:rPr lang="en-US" altLang="en-US" dirty="0"/>
              <a:t> </a:t>
            </a:r>
            <a:r>
              <a:rPr lang="ko-KR" altLang="en-US" dirty="0"/>
              <a:t>소개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실시간 서비스 및 </a:t>
            </a: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특징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Compute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Replica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무효화 수신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8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서비스 및 </a:t>
            </a:r>
            <a:r>
              <a:rPr lang="en-US" altLang="ko-KR" dirty="0" err="1"/>
              <a:t>Stl.Fusion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페이지를 갱신하지 않아도 애플리케이션에서 </a:t>
            </a:r>
            <a:r>
              <a:rPr lang="ko-KR" altLang="en-US" dirty="0">
                <a:solidFill>
                  <a:schemeClr val="accent6"/>
                </a:solidFill>
              </a:rPr>
              <a:t>정보가 실시간으로 변경되어야 하는 서비스</a:t>
            </a:r>
            <a:endParaRPr lang="en-US" altLang="ko-KR" dirty="0">
              <a:solidFill>
                <a:schemeClr val="accent6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모니터링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채팅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알람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게임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웹 기반 서비스도 </a:t>
            </a:r>
            <a:r>
              <a:rPr lang="en-US" altLang="ko-KR" dirty="0">
                <a:solidFill>
                  <a:schemeClr val="bg1"/>
                </a:solidFill>
              </a:rPr>
              <a:t>SPA(Single Page Application) </a:t>
            </a:r>
            <a:r>
              <a:rPr lang="ko-KR" altLang="en-US" dirty="0">
                <a:solidFill>
                  <a:schemeClr val="bg1"/>
                </a:solidFill>
              </a:rPr>
              <a:t>및 </a:t>
            </a:r>
            <a:r>
              <a:rPr lang="en-US" altLang="ko-KR" dirty="0">
                <a:solidFill>
                  <a:schemeClr val="bg1"/>
                </a:solidFill>
              </a:rPr>
              <a:t>PWA(Progressive Web Apps)</a:t>
            </a:r>
            <a:r>
              <a:rPr lang="ko-KR" altLang="en-US" dirty="0">
                <a:solidFill>
                  <a:schemeClr val="bg1"/>
                </a:solidFill>
              </a:rPr>
              <a:t>가 보편화 되고 능동적인 서비스 제공이 활성화 되면서 실시간 서비스가 요구되는 추세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ko-KR" altLang="en-US" dirty="0">
                <a:solidFill>
                  <a:schemeClr val="bg1"/>
                </a:solidFill>
              </a:rPr>
              <a:t>은</a:t>
            </a:r>
            <a:r>
              <a:rPr lang="en-US" altLang="ko-KR" dirty="0">
                <a:solidFill>
                  <a:schemeClr val="bg1"/>
                </a:solidFill>
              </a:rPr>
              <a:t> .NET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C#</a:t>
            </a:r>
            <a:r>
              <a:rPr lang="ko-KR" altLang="en-US" dirty="0">
                <a:solidFill>
                  <a:schemeClr val="bg1"/>
                </a:solidFill>
              </a:rPr>
              <a:t>으로 실시간 서비스를 좀 더 쉽게 만들 수 있게 해주는 라이브러리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GitHub 1.K Star,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nuget</a:t>
            </a:r>
            <a:r>
              <a:rPr lang="en-US" altLang="ko-KR" dirty="0">
                <a:solidFill>
                  <a:schemeClr val="bg1"/>
                </a:solidFill>
              </a:rPr>
              <a:t> 205.4K </a:t>
            </a:r>
            <a:r>
              <a:rPr lang="ko-KR" altLang="en-US" dirty="0">
                <a:solidFill>
                  <a:schemeClr val="bg1"/>
                </a:solidFill>
              </a:rPr>
              <a:t>다운로드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최신 버전 </a:t>
            </a:r>
            <a:r>
              <a:rPr lang="en-US" altLang="ko-KR" dirty="0">
                <a:solidFill>
                  <a:schemeClr val="bg1"/>
                </a:solidFill>
              </a:rPr>
              <a:t>4.2.10</a:t>
            </a:r>
            <a:r>
              <a:rPr lang="ko-KR" altLang="en-US" dirty="0">
                <a:solidFill>
                  <a:schemeClr val="bg1"/>
                </a:solidFill>
              </a:rPr>
              <a:t>으로 안정적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0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Stl.Fusion</a:t>
            </a:r>
            <a:r>
              <a:rPr lang="ko-KR" altLang="en-US" dirty="0"/>
              <a:t> 특징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실시간 기능은 </a:t>
            </a:r>
            <a:r>
              <a:rPr lang="en-US" altLang="ko-KR" dirty="0" err="1">
                <a:solidFill>
                  <a:schemeClr val="bg1"/>
                </a:solidFill>
              </a:rPr>
              <a:t>Stl.Fusion</a:t>
            </a:r>
            <a:r>
              <a:rPr lang="ko-KR" altLang="en-US" dirty="0">
                <a:solidFill>
                  <a:schemeClr val="bg1"/>
                </a:solidFill>
              </a:rPr>
              <a:t>의 일부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DREAM (Distributed </a:t>
            </a:r>
            <a:r>
              <a:rPr lang="en-US" altLang="ko-KR" dirty="0" err="1">
                <a:solidFill>
                  <a:schemeClr val="bg1"/>
                </a:solidFill>
              </a:rPr>
              <a:t>REActive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Memoization</a:t>
            </a:r>
            <a:r>
              <a:rPr lang="en-US" altLang="ko-KR" dirty="0">
                <a:solidFill>
                  <a:schemeClr val="bg1"/>
                </a:solidFill>
              </a:rPr>
              <a:t>) : </a:t>
            </a:r>
            <a:r>
              <a:rPr lang="ko-KR" altLang="en-US" dirty="0">
                <a:solidFill>
                  <a:schemeClr val="accent6"/>
                </a:solidFill>
              </a:rPr>
              <a:t>분산 반응형 </a:t>
            </a:r>
            <a:r>
              <a:rPr lang="ko-KR" altLang="en-US" dirty="0" err="1">
                <a:solidFill>
                  <a:schemeClr val="accent6"/>
                </a:solidFill>
              </a:rPr>
              <a:t>메모이제이션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</a:rPr>
              <a:t>메모이제이션</a:t>
            </a:r>
            <a:r>
              <a:rPr lang="en-US" altLang="ko-KR" dirty="0">
                <a:solidFill>
                  <a:schemeClr val="bg1"/>
                </a:solidFill>
              </a:rPr>
              <a:t>		</a:t>
            </a:r>
            <a:r>
              <a:rPr lang="ko-KR" altLang="en-US" dirty="0">
                <a:solidFill>
                  <a:schemeClr val="bg1"/>
                </a:solidFill>
              </a:rPr>
              <a:t>이미 처리된 정보는 메모리에 캐시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함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반응형                                           정보가 갱신될 때 클라이언트에서 반응할 수 있도록 함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분산                                               무효화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정보 갱신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는 종속성 그래프를 통해 전파됨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웹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를 그대로 사용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원격 프록시 지원 </a:t>
            </a:r>
            <a:r>
              <a:rPr lang="en-US" altLang="ko-KR" dirty="0">
                <a:solidFill>
                  <a:schemeClr val="bg1"/>
                </a:solidFill>
              </a:rPr>
              <a:t>(Replica Service) : </a:t>
            </a:r>
            <a:r>
              <a:rPr lang="ko-KR" altLang="en-US" dirty="0">
                <a:solidFill>
                  <a:schemeClr val="bg1"/>
                </a:solidFill>
              </a:rPr>
              <a:t>로컬 서비스 처럼 사용 가능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로컬 캐시 지원으로 빠름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8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 Service</a:t>
            </a:r>
            <a:endParaRPr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3DF4D-163B-A588-00C8-7D2FF41FC5D5}"/>
              </a:ext>
            </a:extLst>
          </p:cNvPr>
          <p:cNvSpPr txBox="1"/>
          <p:nvPr/>
        </p:nvSpPr>
        <p:spPr>
          <a:xfrm>
            <a:off x="838200" y="1533030"/>
            <a:ext cx="10515600" cy="48782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계산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연산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서비스</a:t>
            </a:r>
            <a:endParaRPr lang="en-US" altLang="ko-KR" dirty="0">
              <a:solidFill>
                <a:schemeClr val="bg1"/>
              </a:solidFill>
            </a:endParaRPr>
          </a:p>
          <a:p>
            <a:pPr lvl="8"/>
            <a:r>
              <a:rPr lang="en-US" altLang="ko-KR" dirty="0">
                <a:solidFill>
                  <a:schemeClr val="bg1"/>
                </a:solidFill>
              </a:rPr>
              <a:t>	         - ‘</a:t>
            </a:r>
            <a:r>
              <a:rPr lang="ko-KR" altLang="en-US" dirty="0">
                <a:solidFill>
                  <a:schemeClr val="bg1"/>
                </a:solidFill>
              </a:rPr>
              <a:t>메소드 이름 </a:t>
            </a:r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인자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형태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가 </a:t>
            </a:r>
            <a:r>
              <a:rPr lang="ko-KR" altLang="en-US" dirty="0">
                <a:solidFill>
                  <a:schemeClr val="accent6"/>
                </a:solidFill>
              </a:rPr>
              <a:t>고유 계산 단위</a:t>
            </a:r>
            <a:r>
              <a:rPr lang="ko-KR" altLang="en-US" dirty="0">
                <a:solidFill>
                  <a:schemeClr val="bg1"/>
                </a:solidFill>
              </a:rPr>
              <a:t>가 됨</a:t>
            </a: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	         - </a:t>
            </a:r>
            <a:r>
              <a:rPr lang="ko-KR" altLang="en-US" dirty="0">
                <a:solidFill>
                  <a:schemeClr val="bg1"/>
                </a:solidFill>
              </a:rPr>
              <a:t>해당 메소드 호출 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       </a:t>
            </a:r>
            <a:r>
              <a:rPr lang="ko-KR" altLang="en-US" dirty="0">
                <a:solidFill>
                  <a:schemeClr val="bg1"/>
                </a:solidFill>
              </a:rPr>
              <a:t>최초 한번만 계산 후 </a:t>
            </a:r>
            <a:r>
              <a:rPr lang="ko-KR" altLang="en-US" dirty="0" err="1">
                <a:solidFill>
                  <a:schemeClr val="accent6"/>
                </a:solidFill>
              </a:rPr>
              <a:t>캐시된</a:t>
            </a:r>
            <a:r>
              <a:rPr lang="ko-KR" altLang="en-US" dirty="0">
                <a:solidFill>
                  <a:schemeClr val="accent6"/>
                </a:solidFill>
              </a:rPr>
              <a:t> 값 사용</a:t>
            </a:r>
            <a:endParaRPr lang="en-US" altLang="ko-KR" dirty="0">
              <a:solidFill>
                <a:schemeClr val="accent6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8"/>
            <a:endParaRPr lang="en-US" altLang="ko-KR" dirty="0">
              <a:solidFill>
                <a:schemeClr val="bg1"/>
              </a:solidFill>
            </a:endParaRPr>
          </a:p>
          <a:p>
            <a:pPr lvl="8"/>
            <a:endParaRPr lang="en-US" altLang="ko-KR" dirty="0">
              <a:solidFill>
                <a:schemeClr val="bg1"/>
              </a:solidFill>
            </a:endParaRPr>
          </a:p>
          <a:p>
            <a:pPr lvl="8"/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값이 변경될 때 무효화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캐시 삭제됨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무효화 시 </a:t>
            </a:r>
            <a:r>
              <a:rPr lang="ko-KR" altLang="en-US" dirty="0">
                <a:solidFill>
                  <a:schemeClr val="accent6"/>
                </a:solidFill>
              </a:rPr>
              <a:t>클라이언트에 통보</a:t>
            </a:r>
            <a:r>
              <a:rPr lang="ko-KR" altLang="en-US" dirty="0">
                <a:solidFill>
                  <a:schemeClr val="bg1"/>
                </a:solidFill>
              </a:rPr>
              <a:t>됨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accent6"/>
                </a:solidFill>
              </a:rPr>
              <a:t>무효화는 종속성 그래프를 통해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ko-KR" altLang="en-US" dirty="0">
                <a:solidFill>
                  <a:schemeClr val="accent6"/>
                </a:solidFill>
              </a:rPr>
              <a:t>전파</a:t>
            </a:r>
            <a:r>
              <a:rPr lang="ko-KR" altLang="en-US" dirty="0">
                <a:solidFill>
                  <a:schemeClr val="bg1"/>
                </a:solidFill>
              </a:rPr>
              <a:t>됨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3943350" lvl="8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0016E2-F902-D0EF-21A6-F7765D23DB15}"/>
              </a:ext>
            </a:extLst>
          </p:cNvPr>
          <p:cNvGrpSpPr/>
          <p:nvPr/>
        </p:nvGrpSpPr>
        <p:grpSpPr>
          <a:xfrm>
            <a:off x="1143482" y="1944065"/>
            <a:ext cx="4677428" cy="1829055"/>
            <a:chOff x="1143482" y="2221943"/>
            <a:chExt cx="4677428" cy="182905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C29BC1-C114-61E6-DCDB-F6CD756A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482" y="2221943"/>
              <a:ext cx="4677428" cy="182905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56F9802-04E7-1118-C3BA-6BAA60F1BB1D}"/>
                </a:ext>
              </a:extLst>
            </p:cNvPr>
            <p:cNvSpPr/>
            <p:nvPr/>
          </p:nvSpPr>
          <p:spPr>
            <a:xfrm>
              <a:off x="3838755" y="2769079"/>
              <a:ext cx="629728" cy="27604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554869B-207B-CAC9-A4AC-6BBA0DE84064}"/>
                </a:ext>
              </a:extLst>
            </p:cNvPr>
            <p:cNvSpPr/>
            <p:nvPr/>
          </p:nvSpPr>
          <p:spPr>
            <a:xfrm>
              <a:off x="4514968" y="2769079"/>
              <a:ext cx="798904" cy="276046"/>
            </a:xfrm>
            <a:prstGeom prst="rect">
              <a:avLst/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3B6379-D632-0FAA-F919-161D94B9AE93}"/>
                </a:ext>
              </a:extLst>
            </p:cNvPr>
            <p:cNvSpPr/>
            <p:nvPr/>
          </p:nvSpPr>
          <p:spPr>
            <a:xfrm>
              <a:off x="1440612" y="2562068"/>
              <a:ext cx="1086928" cy="276046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375B4E0-405B-C492-FD65-5E1ACF73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195" y="3576434"/>
            <a:ext cx="4991797" cy="27054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6CAA4-9FB5-3530-AA68-8556EDA6E9AA}"/>
              </a:ext>
            </a:extLst>
          </p:cNvPr>
          <p:cNvSpPr/>
          <p:nvPr/>
        </p:nvSpPr>
        <p:spPr>
          <a:xfrm>
            <a:off x="6305908" y="4761782"/>
            <a:ext cx="2346385" cy="130258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050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645</Words>
  <Application>Microsoft Office PowerPoint</Application>
  <PresentationFormat>와이드스크린</PresentationFormat>
  <Paragraphs>163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Calibri</vt:lpstr>
      <vt:lpstr>Open Sans</vt:lpstr>
      <vt:lpstr>NanumGothic</vt:lpstr>
      <vt:lpstr>Open Sans Light</vt:lpstr>
      <vt:lpstr>Arial</vt:lpstr>
      <vt:lpstr>NANUMGOTHIC EXTRABOLD</vt:lpstr>
      <vt:lpstr>맑은 고딕</vt:lpstr>
      <vt:lpstr>2_Office Theme</vt:lpstr>
      <vt:lpstr>1_Office Theme</vt:lpstr>
      <vt:lpstr>3_Office Theme</vt:lpstr>
      <vt:lpstr>PowerPoint 프레젠테이션</vt:lpstr>
      <vt:lpstr>진행자 소개</vt:lpstr>
      <vt:lpstr>준비 사항</vt:lpstr>
      <vt:lpstr>목표</vt:lpstr>
      <vt:lpstr>진행 순서 (60)</vt:lpstr>
      <vt:lpstr>Stl.Fusion 소개</vt:lpstr>
      <vt:lpstr>실시간 서비스 및 Stl.Fusion</vt:lpstr>
      <vt:lpstr>Stl.Fusion 특징</vt:lpstr>
      <vt:lpstr>Compute Service</vt:lpstr>
      <vt:lpstr>Replica Service</vt:lpstr>
      <vt:lpstr>무효화 구독</vt:lpstr>
      <vt:lpstr>패키지</vt:lpstr>
      <vt:lpstr>예제 컴파일</vt:lpstr>
      <vt:lpstr>주요 코드 (서버)</vt:lpstr>
      <vt:lpstr>주요 코드 (클라이언트)</vt:lpstr>
      <vt:lpstr>실행 화면</vt:lpstr>
      <vt:lpstr>실행 화면</vt:lpstr>
      <vt:lpstr>실행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Jung Seil</cp:lastModifiedBy>
  <cp:revision>42</cp:revision>
  <dcterms:created xsi:type="dcterms:W3CDTF">2022-10-11T15:09:05Z</dcterms:created>
  <dcterms:modified xsi:type="dcterms:W3CDTF">2023-01-19T07:57:05Z</dcterms:modified>
</cp:coreProperties>
</file>